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4" r:id="rId8"/>
    <p:sldId id="265" r:id="rId9"/>
    <p:sldId id="266" r:id="rId10"/>
    <p:sldId id="260" r:id="rId11"/>
    <p:sldId id="268" r:id="rId12"/>
    <p:sldId id="269" r:id="rId13"/>
    <p:sldId id="270" r:id="rId14"/>
    <p:sldId id="279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9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5.xml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60336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ReciteWords</a:t>
            </a:r>
            <a:endParaRPr lang="en-US" altLang="zh-CN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软工项目第八</a:t>
            </a:r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组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虞博文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4807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566112"/>
              <a:ext cx="7618256" cy="3814740"/>
              <a:chOff x="1494773" y="1566112"/>
              <a:chExt cx="7618256" cy="3814740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566112"/>
                <a:ext cx="7618256" cy="1239696"/>
                <a:chOff x="1494773" y="1566112"/>
                <a:chExt cx="7618256" cy="1239696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789547" y="1797695"/>
                  <a:ext cx="2323482" cy="1008112"/>
                  <a:chOff x="7083906" y="1279788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7083906" y="1279788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566112"/>
                  <a:ext cx="4457700" cy="1186815"/>
                  <a:chOff x="1150158" y="1388925"/>
                  <a:chExt cx="4043322" cy="1076491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505097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1374" y="1388925"/>
                    <a:ext cx="3382106" cy="1076491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1.从小事做起，然后再拓展创建一个系统，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首先从一个简单的没有任何所需功能的版本启动，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然后再一步步解决问题直到满意为止。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复杂的系统总是源于简单系统的演化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2805817"/>
                <a:ext cx="6979972" cy="1304023"/>
                <a:chOff x="1494773" y="2628646"/>
                <a:chExt cx="6979972" cy="1304023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6151263" y="2924557"/>
                  <a:ext cx="2323482" cy="1008112"/>
                  <a:chOff x="6504955" y="252036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504955" y="252036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2628646"/>
                  <a:ext cx="3727451" cy="818708"/>
                  <a:chOff x="1150158" y="2213224"/>
                  <a:chExt cx="3380955" cy="74260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213224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757809" y="2256021"/>
                    <a:ext cx="2773304" cy="699806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2.一次只改变一件事在软件开发时，碰到测试失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败和功能无效的情况，如果一次只研究一个问题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那将会更容易找到问题的关键。换言之，使用短迭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代。如果在添加新功能之前需要重构代码，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那么先提交重构，再添加新的功能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051429"/>
                <a:ext cx="6337242" cy="1329422"/>
                <a:chOff x="1494773" y="3697088"/>
                <a:chExt cx="6337242" cy="132942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508533" y="4018399"/>
                  <a:ext cx="2323482" cy="1008112"/>
                  <a:chOff x="5921972" y="3730980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921972" y="373098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547321" y="3958538"/>
                    <a:ext cx="465138" cy="391319"/>
                    <a:chOff x="5441280" y="2603838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441280" y="2603838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3697088"/>
                  <a:ext cx="3785871" cy="771716"/>
                  <a:chOff x="1150158" y="3074411"/>
                  <a:chExt cx="3433944" cy="699979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074411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1374" y="3074584"/>
                    <a:ext cx="2772728" cy="699806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3.在整体测试前先进行模块测试先进行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模块测试可以节省时间。在整合不同的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模块时容易出现问题，比如模块之间的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接口不匹配等等。如果我们能够信任各个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/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组件，那么跟踪集成问题就会简单得多</a:t>
                    </a:r>
                    <a:endParaRPr lang="zh-CN" altLang="en-US" sz="14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37" name="组合 36"/>
          <p:cNvGrpSpPr/>
          <p:nvPr/>
        </p:nvGrpSpPr>
        <p:grpSpPr>
          <a:xfrm>
            <a:off x="476262" y="353863"/>
            <a:ext cx="3438260" cy="892728"/>
            <a:chOff x="476262" y="353863"/>
            <a:chExt cx="3438260" cy="892728"/>
          </a:xfrm>
        </p:grpSpPr>
        <p:sp>
          <p:nvSpPr>
            <p:cNvPr id="38" name="矩形 37"/>
            <p:cNvSpPr/>
            <p:nvPr/>
          </p:nvSpPr>
          <p:spPr>
            <a:xfrm>
              <a:off x="1572642" y="588124"/>
              <a:ext cx="23418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经验与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教训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33" name="îṡľïḓê"/>
          <p:cNvSpPr/>
          <p:nvPr/>
        </p:nvSpPr>
        <p:spPr>
          <a:xfrm>
            <a:off x="1494773" y="5296545"/>
            <a:ext cx="669776" cy="401428"/>
          </a:xfrm>
          <a:prstGeom prst="homePlat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p>
            <a:pPr algn="ctr"/>
            <a:r>
              <a:rPr lang="en-US" sz="2000"/>
              <a:t>04</a:t>
            </a:r>
            <a:endParaRPr lang="en-US" sz="2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2269490" y="5250815"/>
            <a:ext cx="28486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4.在团队合作中，面对面的交流最有效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2a00a56-1909-4be2-9496-2cab7d0080d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600218"/>
            <a:ext cx="12192000" cy="6374040"/>
            <a:chOff x="0" y="1600218"/>
            <a:chExt cx="12192000" cy="6374040"/>
          </a:xfrm>
        </p:grpSpPr>
        <p:sp>
          <p:nvSpPr>
            <p:cNvPr id="4" name="îṥļïďe"/>
            <p:cNvSpPr/>
            <p:nvPr/>
          </p:nvSpPr>
          <p:spPr>
            <a:xfrm>
              <a:off x="4575000" y="3312258"/>
              <a:ext cx="3042000" cy="304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Sḻïḋê"/>
            <p:cNvSpPr/>
            <p:nvPr/>
          </p:nvSpPr>
          <p:spPr>
            <a:xfrm>
              <a:off x="4038600" y="2777493"/>
              <a:ext cx="4122000" cy="412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S1iḋé"/>
            <p:cNvSpPr/>
            <p:nvPr/>
          </p:nvSpPr>
          <p:spPr>
            <a:xfrm>
              <a:off x="3495000" y="2232258"/>
              <a:ext cx="5202000" cy="520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íṣ1íďé"/>
            <p:cNvSpPr/>
            <p:nvPr/>
          </p:nvSpPr>
          <p:spPr>
            <a:xfrm>
              <a:off x="2955000" y="1692258"/>
              <a:ext cx="6282000" cy="628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ṡľíḑê"/>
            <p:cNvSpPr/>
            <p:nvPr/>
          </p:nvSpPr>
          <p:spPr>
            <a:xfrm>
              <a:off x="0" y="4688114"/>
              <a:ext cx="12192000" cy="216988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b="-2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ŝḻîďè"/>
            <p:cNvGrpSpPr/>
            <p:nvPr/>
          </p:nvGrpSpPr>
          <p:grpSpPr>
            <a:xfrm>
              <a:off x="5115951" y="3853209"/>
              <a:ext cx="1960098" cy="1960098"/>
              <a:chOff x="5115951" y="3853209"/>
              <a:chExt cx="1960098" cy="1960098"/>
            </a:xfrm>
            <a:solidFill>
              <a:schemeClr val="tx2"/>
            </a:solidFill>
          </p:grpSpPr>
          <p:sp>
            <p:nvSpPr>
              <p:cNvPr id="31" name="îŝ1iḑé"/>
              <p:cNvSpPr/>
              <p:nvPr/>
            </p:nvSpPr>
            <p:spPr>
              <a:xfrm>
                <a:off x="5115951" y="3853209"/>
                <a:ext cx="1960098" cy="1960098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lide"/>
              <p:cNvSpPr/>
              <p:nvPr/>
            </p:nvSpPr>
            <p:spPr>
              <a:xfrm rot="16200000">
                <a:off x="5808114" y="4073223"/>
                <a:ext cx="575773" cy="533096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" name="iṣ1iḓé"/>
            <p:cNvSpPr/>
            <p:nvPr/>
          </p:nvSpPr>
          <p:spPr>
            <a:xfrm>
              <a:off x="3999357" y="3317918"/>
              <a:ext cx="806800" cy="8068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íṩlïḋè"/>
            <p:cNvSpPr/>
            <p:nvPr/>
          </p:nvSpPr>
          <p:spPr>
            <a:xfrm>
              <a:off x="4171600" y="1676390"/>
              <a:ext cx="806800" cy="806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iSļidè"/>
            <p:cNvSpPr/>
            <p:nvPr/>
          </p:nvSpPr>
          <p:spPr>
            <a:xfrm>
              <a:off x="6448797" y="1988463"/>
              <a:ext cx="806800" cy="806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ïṣľïḋé"/>
            <p:cNvSpPr/>
            <p:nvPr/>
          </p:nvSpPr>
          <p:spPr>
            <a:xfrm>
              <a:off x="8657017" y="3295303"/>
              <a:ext cx="806800" cy="806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ïşļíḍe"/>
            <p:cNvSpPr/>
            <p:nvPr/>
          </p:nvSpPr>
          <p:spPr bwMode="auto">
            <a:xfrm>
              <a:off x="4418382" y="1894543"/>
              <a:ext cx="310689" cy="316998"/>
            </a:xfrm>
            <a:custGeom>
              <a:avLst/>
              <a:gdLst>
                <a:gd name="T0" fmla="*/ 87 w 91"/>
                <a:gd name="T1" fmla="*/ 39 h 93"/>
                <a:gd name="T2" fmla="*/ 91 w 91"/>
                <a:gd name="T3" fmla="*/ 46 h 93"/>
                <a:gd name="T4" fmla="*/ 91 w 91"/>
                <a:gd name="T5" fmla="*/ 83 h 93"/>
                <a:gd name="T6" fmla="*/ 81 w 91"/>
                <a:gd name="T7" fmla="*/ 93 h 93"/>
                <a:gd name="T8" fmla="*/ 10 w 91"/>
                <a:gd name="T9" fmla="*/ 93 h 93"/>
                <a:gd name="T10" fmla="*/ 0 w 91"/>
                <a:gd name="T11" fmla="*/ 83 h 93"/>
                <a:gd name="T12" fmla="*/ 0 w 91"/>
                <a:gd name="T13" fmla="*/ 46 h 93"/>
                <a:gd name="T14" fmla="*/ 3 w 91"/>
                <a:gd name="T15" fmla="*/ 40 h 93"/>
                <a:gd name="T16" fmla="*/ 3 w 91"/>
                <a:gd name="T17" fmla="*/ 40 h 93"/>
                <a:gd name="T18" fmla="*/ 3 w 91"/>
                <a:gd name="T19" fmla="*/ 40 h 93"/>
                <a:gd name="T20" fmla="*/ 3 w 91"/>
                <a:gd name="T21" fmla="*/ 39 h 93"/>
                <a:gd name="T22" fmla="*/ 40 w 91"/>
                <a:gd name="T23" fmla="*/ 3 h 93"/>
                <a:gd name="T24" fmla="*/ 51 w 91"/>
                <a:gd name="T25" fmla="*/ 3 h 93"/>
                <a:gd name="T26" fmla="*/ 87 w 91"/>
                <a:gd name="T27" fmla="*/ 39 h 93"/>
                <a:gd name="T28" fmla="*/ 16 w 91"/>
                <a:gd name="T29" fmla="*/ 30 h 93"/>
                <a:gd name="T30" fmla="*/ 16 w 91"/>
                <a:gd name="T31" fmla="*/ 52 h 93"/>
                <a:gd name="T32" fmla="*/ 46 w 91"/>
                <a:gd name="T33" fmla="*/ 75 h 93"/>
                <a:gd name="T34" fmla="*/ 73 w 91"/>
                <a:gd name="T35" fmla="*/ 54 h 93"/>
                <a:gd name="T36" fmla="*/ 73 w 91"/>
                <a:gd name="T37" fmla="*/ 30 h 93"/>
                <a:gd name="T38" fmla="*/ 16 w 91"/>
                <a:gd name="T39" fmla="*/ 30 h 93"/>
                <a:gd name="T40" fmla="*/ 26 w 91"/>
                <a:gd name="T41" fmla="*/ 35 h 93"/>
                <a:gd name="T42" fmla="*/ 26 w 91"/>
                <a:gd name="T43" fmla="*/ 39 h 93"/>
                <a:gd name="T44" fmla="*/ 64 w 91"/>
                <a:gd name="T45" fmla="*/ 39 h 93"/>
                <a:gd name="T46" fmla="*/ 64 w 91"/>
                <a:gd name="T47" fmla="*/ 35 h 93"/>
                <a:gd name="T48" fmla="*/ 26 w 91"/>
                <a:gd name="T49" fmla="*/ 35 h 93"/>
                <a:gd name="T50" fmla="*/ 26 w 91"/>
                <a:gd name="T51" fmla="*/ 51 h 93"/>
                <a:gd name="T52" fmla="*/ 26 w 91"/>
                <a:gd name="T53" fmla="*/ 55 h 93"/>
                <a:gd name="T54" fmla="*/ 64 w 91"/>
                <a:gd name="T55" fmla="*/ 55 h 93"/>
                <a:gd name="T56" fmla="*/ 64 w 91"/>
                <a:gd name="T57" fmla="*/ 51 h 93"/>
                <a:gd name="T58" fmla="*/ 26 w 91"/>
                <a:gd name="T59" fmla="*/ 51 h 93"/>
                <a:gd name="T60" fmla="*/ 26 w 91"/>
                <a:gd name="T61" fmla="*/ 43 h 93"/>
                <a:gd name="T62" fmla="*/ 26 w 91"/>
                <a:gd name="T63" fmla="*/ 47 h 93"/>
                <a:gd name="T64" fmla="*/ 64 w 91"/>
                <a:gd name="T65" fmla="*/ 47 h 93"/>
                <a:gd name="T66" fmla="*/ 64 w 91"/>
                <a:gd name="T67" fmla="*/ 43 h 93"/>
                <a:gd name="T68" fmla="*/ 26 w 91"/>
                <a:gd name="T69" fmla="*/ 43 h 93"/>
                <a:gd name="T70" fmla="*/ 10 w 91"/>
                <a:gd name="T71" fmla="*/ 87 h 93"/>
                <a:gd name="T72" fmla="*/ 28 w 91"/>
                <a:gd name="T73" fmla="*/ 70 h 93"/>
                <a:gd name="T74" fmla="*/ 28 w 91"/>
                <a:gd name="T75" fmla="*/ 67 h 93"/>
                <a:gd name="T76" fmla="*/ 26 w 91"/>
                <a:gd name="T77" fmla="*/ 67 h 93"/>
                <a:gd name="T78" fmla="*/ 8 w 91"/>
                <a:gd name="T79" fmla="*/ 84 h 93"/>
                <a:gd name="T80" fmla="*/ 8 w 91"/>
                <a:gd name="T81" fmla="*/ 87 h 93"/>
                <a:gd name="T82" fmla="*/ 10 w 91"/>
                <a:gd name="T83" fmla="*/ 87 h 93"/>
                <a:gd name="T84" fmla="*/ 85 w 91"/>
                <a:gd name="T85" fmla="*/ 84 h 93"/>
                <a:gd name="T86" fmla="*/ 67 w 91"/>
                <a:gd name="T87" fmla="*/ 67 h 93"/>
                <a:gd name="T88" fmla="*/ 64 w 91"/>
                <a:gd name="T89" fmla="*/ 67 h 93"/>
                <a:gd name="T90" fmla="*/ 64 w 91"/>
                <a:gd name="T91" fmla="*/ 70 h 93"/>
                <a:gd name="T92" fmla="*/ 82 w 91"/>
                <a:gd name="T93" fmla="*/ 87 h 93"/>
                <a:gd name="T94" fmla="*/ 85 w 91"/>
                <a:gd name="T95" fmla="*/ 87 h 93"/>
                <a:gd name="T96" fmla="*/ 85 w 91"/>
                <a:gd name="T97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93">
                  <a:moveTo>
                    <a:pt x="87" y="39"/>
                  </a:moveTo>
                  <a:cubicBezTo>
                    <a:pt x="89" y="40"/>
                    <a:pt x="91" y="43"/>
                    <a:pt x="91" y="46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9"/>
                    <a:pt x="86" y="93"/>
                    <a:pt x="81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5" y="93"/>
                    <a:pt x="0" y="89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3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7" y="0"/>
                    <a:pt x="51" y="3"/>
                  </a:cubicBezTo>
                  <a:cubicBezTo>
                    <a:pt x="87" y="39"/>
                    <a:pt x="87" y="39"/>
                    <a:pt x="87" y="39"/>
                  </a:cubicBezTo>
                  <a:close/>
                  <a:moveTo>
                    <a:pt x="16" y="30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16" y="30"/>
                    <a:pt x="16" y="30"/>
                    <a:pt x="16" y="30"/>
                  </a:cubicBezTo>
                  <a:close/>
                  <a:moveTo>
                    <a:pt x="26" y="35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6" y="51"/>
                  </a:moveTo>
                  <a:cubicBezTo>
                    <a:pt x="26" y="55"/>
                    <a:pt x="26" y="55"/>
                    <a:pt x="26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6" y="43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10" y="87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29" y="68"/>
                    <a:pt x="28" y="67"/>
                  </a:cubicBezTo>
                  <a:cubicBezTo>
                    <a:pt x="28" y="66"/>
                    <a:pt x="27" y="66"/>
                    <a:pt x="26" y="67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7" y="85"/>
                    <a:pt x="7" y="86"/>
                    <a:pt x="8" y="87"/>
                  </a:cubicBezTo>
                  <a:cubicBezTo>
                    <a:pt x="8" y="88"/>
                    <a:pt x="10" y="88"/>
                    <a:pt x="10" y="87"/>
                  </a:cubicBezTo>
                  <a:close/>
                  <a:moveTo>
                    <a:pt x="85" y="84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6" y="66"/>
                    <a:pt x="65" y="66"/>
                    <a:pt x="64" y="67"/>
                  </a:cubicBezTo>
                  <a:cubicBezTo>
                    <a:pt x="63" y="68"/>
                    <a:pt x="63" y="69"/>
                    <a:pt x="64" y="70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3" y="88"/>
                    <a:pt x="84" y="88"/>
                    <a:pt x="85" y="87"/>
                  </a:cubicBezTo>
                  <a:cubicBezTo>
                    <a:pt x="85" y="86"/>
                    <a:pt x="85" y="85"/>
                    <a:pt x="85" y="8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ļïḋè"/>
            <p:cNvSpPr/>
            <p:nvPr/>
          </p:nvSpPr>
          <p:spPr bwMode="auto">
            <a:xfrm>
              <a:off x="4203108" y="3574734"/>
              <a:ext cx="370619" cy="299650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ṧļïďe"/>
            <p:cNvSpPr/>
            <p:nvPr/>
          </p:nvSpPr>
          <p:spPr bwMode="auto">
            <a:xfrm>
              <a:off x="8938662" y="3511650"/>
              <a:ext cx="247605" cy="362734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šļïdè"/>
            <p:cNvSpPr/>
            <p:nvPr/>
          </p:nvSpPr>
          <p:spPr bwMode="auto">
            <a:xfrm>
              <a:off x="6712623" y="2259800"/>
              <a:ext cx="279147" cy="272840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ïṩ1ïḍè"/>
            <p:cNvGrpSpPr/>
            <p:nvPr/>
          </p:nvGrpSpPr>
          <p:grpSpPr>
            <a:xfrm>
              <a:off x="7558895" y="1702876"/>
              <a:ext cx="2196243" cy="946413"/>
              <a:chOff x="8390565" y="1684298"/>
              <a:chExt cx="2196243" cy="946413"/>
            </a:xfrm>
            <a:solidFill>
              <a:schemeClr val="bg1"/>
            </a:solidFill>
          </p:grpSpPr>
          <p:sp>
            <p:nvSpPr>
              <p:cNvPr id="29" name="iṥ1ïḋè"/>
              <p:cNvSpPr txBox="1"/>
              <p:nvPr/>
            </p:nvSpPr>
            <p:spPr>
              <a:xfrm>
                <a:off x="8390565" y="1684298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endParaRPr lang="zh-CN" altLang="en-US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ïślíḋé"/>
              <p:cNvSpPr/>
              <p:nvPr/>
            </p:nvSpPr>
            <p:spPr>
              <a:xfrm>
                <a:off x="8390566" y="2053630"/>
                <a:ext cx="2196242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/>
              </a:p>
            </p:txBody>
          </p:sp>
        </p:grpSp>
        <p:grpSp>
          <p:nvGrpSpPr>
            <p:cNvPr id="19" name="ïSḷidê"/>
            <p:cNvGrpSpPr/>
            <p:nvPr/>
          </p:nvGrpSpPr>
          <p:grpSpPr>
            <a:xfrm>
              <a:off x="9507799" y="2704143"/>
              <a:ext cx="2196244" cy="946413"/>
              <a:chOff x="9300356" y="3226370"/>
              <a:chExt cx="2196244" cy="946413"/>
            </a:xfrm>
          </p:grpSpPr>
          <p:sp>
            <p:nvSpPr>
              <p:cNvPr id="27" name="iS1iḍê"/>
              <p:cNvSpPr txBox="1"/>
              <p:nvPr/>
            </p:nvSpPr>
            <p:spPr>
              <a:xfrm>
                <a:off x="9300356" y="3226370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endParaRPr lang="zh-CN" altLang="en-US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îśḷíḑè"/>
              <p:cNvSpPr/>
              <p:nvPr/>
            </p:nvSpPr>
            <p:spPr>
              <a:xfrm>
                <a:off x="9300358" y="3595702"/>
                <a:ext cx="2196242" cy="57708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/>
              </a:p>
            </p:txBody>
          </p:sp>
        </p:grpSp>
        <p:grpSp>
          <p:nvGrpSpPr>
            <p:cNvPr id="20" name="iṥlïḍé"/>
            <p:cNvGrpSpPr/>
            <p:nvPr/>
          </p:nvGrpSpPr>
          <p:grpSpPr>
            <a:xfrm>
              <a:off x="1837069" y="1600218"/>
              <a:ext cx="2196242" cy="946413"/>
              <a:chOff x="711508" y="1388191"/>
              <a:chExt cx="2196242" cy="946413"/>
            </a:xfrm>
          </p:grpSpPr>
          <p:sp>
            <p:nvSpPr>
              <p:cNvPr id="25" name="ïşḷíḋè"/>
              <p:cNvSpPr txBox="1"/>
              <p:nvPr/>
            </p:nvSpPr>
            <p:spPr>
              <a:xfrm flipH="1">
                <a:off x="1338090" y="1388191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r"/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iSḻiḍê"/>
              <p:cNvSpPr/>
              <p:nvPr/>
            </p:nvSpPr>
            <p:spPr>
              <a:xfrm flipH="1">
                <a:off x="711508" y="1757523"/>
                <a:ext cx="2196242" cy="57708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endParaRPr lang="zh-CN" altLang="en-US" sz="1050"/>
              </a:p>
            </p:txBody>
          </p:sp>
        </p:grpSp>
        <p:grpSp>
          <p:nvGrpSpPr>
            <p:cNvPr id="21" name="ïšľïḋé"/>
            <p:cNvGrpSpPr/>
            <p:nvPr/>
          </p:nvGrpSpPr>
          <p:grpSpPr>
            <a:xfrm>
              <a:off x="1686188" y="3142153"/>
              <a:ext cx="2196242" cy="1103893"/>
              <a:chOff x="719137" y="2988518"/>
              <a:chExt cx="2196242" cy="1103893"/>
            </a:xfrm>
            <a:solidFill>
              <a:schemeClr val="bg1"/>
            </a:solidFill>
          </p:grpSpPr>
          <p:sp>
            <p:nvSpPr>
              <p:cNvPr id="23" name="iṣḻidê"/>
              <p:cNvSpPr txBox="1"/>
              <p:nvPr/>
            </p:nvSpPr>
            <p:spPr>
              <a:xfrm flipH="1">
                <a:off x="946304" y="2988518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ïşľïḑê"/>
              <p:cNvSpPr/>
              <p:nvPr/>
            </p:nvSpPr>
            <p:spPr>
              <a:xfrm flipH="1">
                <a:off x="719137" y="3515330"/>
                <a:ext cx="2196242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endParaRPr lang="zh-CN" altLang="en-US" sz="1050"/>
              </a:p>
            </p:txBody>
          </p:sp>
        </p:grpSp>
        <p:sp>
          <p:nvSpPr>
            <p:cNvPr id="22" name="iṥľîdê"/>
            <p:cNvSpPr/>
            <p:nvPr/>
          </p:nvSpPr>
          <p:spPr>
            <a:xfrm>
              <a:off x="1368602" y="4910638"/>
              <a:ext cx="9454796" cy="73866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6262" y="353863"/>
            <a:ext cx="3006460" cy="892728"/>
            <a:chOff x="476262" y="353863"/>
            <a:chExt cx="3006460" cy="892728"/>
          </a:xfrm>
        </p:grpSpPr>
        <p:sp>
          <p:nvSpPr>
            <p:cNvPr id="37" name="矩形 36"/>
            <p:cNvSpPr/>
            <p:nvPr/>
          </p:nvSpPr>
          <p:spPr>
            <a:xfrm>
              <a:off x="1572642" y="588124"/>
              <a:ext cx="1910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成果展示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13912" y="4619851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I want to give you star sea, change you youth life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435" y="814705"/>
            <a:ext cx="4439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项目完成情况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54355" y="-6075578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73941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82185" y="2905125"/>
            <a:ext cx="419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完成度总结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0582" y="3396497"/>
            <a:ext cx="2395220" cy="1871980"/>
            <a:chOff x="296632" y="4070232"/>
            <a:chExt cx="2395220" cy="1871980"/>
          </a:xfrm>
        </p:grpSpPr>
        <p:grpSp>
          <p:nvGrpSpPr>
            <p:cNvPr id="16" name="组合 15"/>
            <p:cNvGrpSpPr/>
            <p:nvPr/>
          </p:nvGrpSpPr>
          <p:grpSpPr>
            <a:xfrm>
              <a:off x="1158757" y="4070232"/>
              <a:ext cx="729217" cy="720000"/>
              <a:chOff x="1158757" y="4070232"/>
              <a:chExt cx="729217" cy="720000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96632" y="5020192"/>
              <a:ext cx="239522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1.实现了注册、登录、登出功能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76802" y="4776439"/>
            <a:ext cx="3157220" cy="1852295"/>
            <a:chOff x="40727" y="4070232"/>
            <a:chExt cx="3157220" cy="1852295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0727" y="5000507"/>
              <a:ext cx="315722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实现了对题库中的单词进行练习的功能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58972" y="4709039"/>
            <a:ext cx="4050030" cy="2067560"/>
            <a:chOff x="-406948" y="4044197"/>
            <a:chExt cx="4050030" cy="2067560"/>
          </a:xfrm>
        </p:grpSpPr>
        <p:grpSp>
          <p:nvGrpSpPr>
            <p:cNvPr id="25" name="组合 24"/>
            <p:cNvGrpSpPr/>
            <p:nvPr/>
          </p:nvGrpSpPr>
          <p:grpSpPr>
            <a:xfrm>
              <a:off x="1167647" y="4044197"/>
              <a:ext cx="744381" cy="720000"/>
              <a:chOff x="1167647" y="4044197"/>
              <a:chExt cx="744381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67647" y="404419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4111654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-406948" y="4912877"/>
              <a:ext cx="405003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4.实现了查看提交记录、查看个人中心</a:t>
              </a:r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及账号管理（修改密码）的功能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712618" y="3914433"/>
            <a:ext cx="2481580" cy="1911350"/>
            <a:chOff x="424902" y="4070232"/>
            <a:chExt cx="2481580" cy="1911350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89462" cy="720000"/>
              <a:chOff x="1158757" y="4070232"/>
              <a:chExt cx="789462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240234" y="4136370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24902" y="5059562"/>
              <a:ext cx="248158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完成了各功能界面的设计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425381" y="52686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软件模块设计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45099"/>
            <a:ext cx="10376663" cy="3365507"/>
            <a:chOff x="923302" y="2145099"/>
            <a:chExt cx="10376663" cy="3365507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637" cy="954108"/>
              <a:chOff x="9202976" y="2180571"/>
              <a:chExt cx="2251637" cy="954108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巩固练习</a:t>
                </a:r>
                <a:r>
                  <a:rPr lang="zh-CN" altLang="en-US" sz="1400" b="1">
                    <a:solidFill>
                      <a:schemeClr val="accent4"/>
                    </a:solidFill>
                  </a:rPr>
                  <a:t>功能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348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>
                    <a:sym typeface="+mn-ea"/>
                  </a:rPr>
                  <a:t>根据系统提示的中文含义，对应输入正确的英文</a:t>
                </a:r>
                <a:endParaRPr lang="en-US" sz="1200"/>
              </a:p>
              <a:p>
                <a:pPr>
                  <a:lnSpc>
                    <a:spcPct val="120000"/>
                  </a:lnSpc>
                </a:pPr>
                <a:endParaRPr lang="zh-CN" altLang="en-US" sz="1200"/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637" cy="954108"/>
              <a:chOff x="9202976" y="4542382"/>
              <a:chExt cx="2251637" cy="954108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单词查询功能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02976" y="4850159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>
                    <a:sym typeface="+mn-ea"/>
                  </a:rPr>
                  <a:t>根据用户输入的单词，查询对应的中文意思</a:t>
                </a:r>
                <a:endParaRPr lang="en-US" sz="1200"/>
              </a:p>
              <a:p>
                <a:pPr>
                  <a:lnSpc>
                    <a:spcPct val="120000"/>
                  </a:lnSpc>
                </a:pP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登录及注册</a:t>
                </a:r>
                <a:r>
                  <a:rPr lang="zh-CN" altLang="en-US" sz="1400" b="1">
                    <a:solidFill>
                      <a:schemeClr val="accent3"/>
                    </a:solidFill>
                  </a:rPr>
                  <a:t>功能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sz="1200" dirty="0">
                    <a:sym typeface="+mn-ea"/>
                  </a:rPr>
                  <a:t>每个人拥有自己的账号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单词本功能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sz="1200">
                    <a:sym typeface="+mn-ea"/>
                  </a:rPr>
                  <a:t>根据用户自定义的单元类，看一个单元的所有单词</a:t>
                </a:r>
                <a:endParaRPr lang="zh-CN" altLang="en-US" sz="1200"/>
              </a:p>
            </p:txBody>
          </p:sp>
        </p:grpSp>
        <p:sp>
          <p:nvSpPr>
            <p:cNvPr id="23" name="îśḷïḋè"/>
            <p:cNvSpPr/>
            <p:nvPr/>
          </p:nvSpPr>
          <p:spPr bwMode="auto">
            <a:xfrm>
              <a:off x="4713624" y="2878871"/>
              <a:ext cx="209417" cy="262937"/>
            </a:xfrm>
            <a:custGeom>
              <a:avLst/>
              <a:gdLst>
                <a:gd name="T0" fmla="*/ 2 w 38"/>
                <a:gd name="T1" fmla="*/ 48 h 48"/>
                <a:gd name="T2" fmla="*/ 2 w 38"/>
                <a:gd name="T3" fmla="*/ 0 h 48"/>
                <a:gd name="T4" fmla="*/ 38 w 38"/>
                <a:gd name="T5" fmla="*/ 47 h 48"/>
                <a:gd name="T6" fmla="*/ 4 w 38"/>
                <a:gd name="T7" fmla="*/ 4 h 48"/>
                <a:gd name="T8" fmla="*/ 14 w 38"/>
                <a:gd name="T9" fmla="*/ 39 h 48"/>
                <a:gd name="T10" fmla="*/ 24 w 38"/>
                <a:gd name="T11" fmla="*/ 39 h 48"/>
                <a:gd name="T12" fmla="*/ 11 w 38"/>
                <a:gd name="T13" fmla="*/ 10 h 48"/>
                <a:gd name="T14" fmla="*/ 7 w 38"/>
                <a:gd name="T15" fmla="*/ 10 h 48"/>
                <a:gd name="T16" fmla="*/ 10 w 38"/>
                <a:gd name="T17" fmla="*/ 7 h 48"/>
                <a:gd name="T18" fmla="*/ 11 w 38"/>
                <a:gd name="T19" fmla="*/ 17 h 48"/>
                <a:gd name="T20" fmla="*/ 7 w 38"/>
                <a:gd name="T21" fmla="*/ 17 h 48"/>
                <a:gd name="T22" fmla="*/ 10 w 38"/>
                <a:gd name="T23" fmla="*/ 14 h 48"/>
                <a:gd name="T24" fmla="*/ 11 w 38"/>
                <a:gd name="T25" fmla="*/ 23 h 48"/>
                <a:gd name="T26" fmla="*/ 7 w 38"/>
                <a:gd name="T27" fmla="*/ 23 h 48"/>
                <a:gd name="T28" fmla="*/ 10 w 38"/>
                <a:gd name="T29" fmla="*/ 21 h 48"/>
                <a:gd name="T30" fmla="*/ 11 w 38"/>
                <a:gd name="T31" fmla="*/ 30 h 48"/>
                <a:gd name="T32" fmla="*/ 7 w 38"/>
                <a:gd name="T33" fmla="*/ 30 h 48"/>
                <a:gd name="T34" fmla="*/ 10 w 38"/>
                <a:gd name="T35" fmla="*/ 28 h 48"/>
                <a:gd name="T36" fmla="*/ 11 w 38"/>
                <a:gd name="T37" fmla="*/ 37 h 48"/>
                <a:gd name="T38" fmla="*/ 7 w 38"/>
                <a:gd name="T39" fmla="*/ 37 h 48"/>
                <a:gd name="T40" fmla="*/ 10 w 38"/>
                <a:gd name="T41" fmla="*/ 35 h 48"/>
                <a:gd name="T42" fmla="*/ 18 w 38"/>
                <a:gd name="T43" fmla="*/ 10 h 48"/>
                <a:gd name="T44" fmla="*/ 14 w 38"/>
                <a:gd name="T45" fmla="*/ 10 h 48"/>
                <a:gd name="T46" fmla="*/ 17 w 38"/>
                <a:gd name="T47" fmla="*/ 7 h 48"/>
                <a:gd name="T48" fmla="*/ 18 w 38"/>
                <a:gd name="T49" fmla="*/ 17 h 48"/>
                <a:gd name="T50" fmla="*/ 14 w 38"/>
                <a:gd name="T51" fmla="*/ 17 h 48"/>
                <a:gd name="T52" fmla="*/ 17 w 38"/>
                <a:gd name="T53" fmla="*/ 14 h 48"/>
                <a:gd name="T54" fmla="*/ 18 w 38"/>
                <a:gd name="T55" fmla="*/ 23 h 48"/>
                <a:gd name="T56" fmla="*/ 14 w 38"/>
                <a:gd name="T57" fmla="*/ 23 h 48"/>
                <a:gd name="T58" fmla="*/ 17 w 38"/>
                <a:gd name="T59" fmla="*/ 21 h 48"/>
                <a:gd name="T60" fmla="*/ 18 w 38"/>
                <a:gd name="T61" fmla="*/ 30 h 48"/>
                <a:gd name="T62" fmla="*/ 14 w 38"/>
                <a:gd name="T63" fmla="*/ 30 h 48"/>
                <a:gd name="T64" fmla="*/ 17 w 38"/>
                <a:gd name="T65" fmla="*/ 28 h 48"/>
                <a:gd name="T66" fmla="*/ 24 w 38"/>
                <a:gd name="T67" fmla="*/ 10 h 48"/>
                <a:gd name="T68" fmla="*/ 21 w 38"/>
                <a:gd name="T69" fmla="*/ 10 h 48"/>
                <a:gd name="T70" fmla="*/ 24 w 38"/>
                <a:gd name="T71" fmla="*/ 7 h 48"/>
                <a:gd name="T72" fmla="*/ 24 w 38"/>
                <a:gd name="T73" fmla="*/ 17 h 48"/>
                <a:gd name="T74" fmla="*/ 21 w 38"/>
                <a:gd name="T75" fmla="*/ 17 h 48"/>
                <a:gd name="T76" fmla="*/ 24 w 38"/>
                <a:gd name="T77" fmla="*/ 14 h 48"/>
                <a:gd name="T78" fmla="*/ 24 w 38"/>
                <a:gd name="T79" fmla="*/ 23 h 48"/>
                <a:gd name="T80" fmla="*/ 21 w 38"/>
                <a:gd name="T81" fmla="*/ 23 h 48"/>
                <a:gd name="T82" fmla="*/ 24 w 38"/>
                <a:gd name="T83" fmla="*/ 21 h 48"/>
                <a:gd name="T84" fmla="*/ 24 w 38"/>
                <a:gd name="T85" fmla="*/ 30 h 48"/>
                <a:gd name="T86" fmla="*/ 21 w 38"/>
                <a:gd name="T87" fmla="*/ 30 h 48"/>
                <a:gd name="T88" fmla="*/ 24 w 38"/>
                <a:gd name="T89" fmla="*/ 28 h 48"/>
                <a:gd name="T90" fmla="*/ 31 w 38"/>
                <a:gd name="T91" fmla="*/ 10 h 48"/>
                <a:gd name="T92" fmla="*/ 28 w 38"/>
                <a:gd name="T93" fmla="*/ 10 h 48"/>
                <a:gd name="T94" fmla="*/ 30 w 38"/>
                <a:gd name="T95" fmla="*/ 7 h 48"/>
                <a:gd name="T96" fmla="*/ 31 w 38"/>
                <a:gd name="T97" fmla="*/ 17 h 48"/>
                <a:gd name="T98" fmla="*/ 28 w 38"/>
                <a:gd name="T99" fmla="*/ 17 h 48"/>
                <a:gd name="T100" fmla="*/ 30 w 38"/>
                <a:gd name="T101" fmla="*/ 14 h 48"/>
                <a:gd name="T102" fmla="*/ 31 w 38"/>
                <a:gd name="T103" fmla="*/ 23 h 48"/>
                <a:gd name="T104" fmla="*/ 28 w 38"/>
                <a:gd name="T105" fmla="*/ 23 h 48"/>
                <a:gd name="T106" fmla="*/ 30 w 38"/>
                <a:gd name="T107" fmla="*/ 21 h 48"/>
                <a:gd name="T108" fmla="*/ 31 w 38"/>
                <a:gd name="T109" fmla="*/ 30 h 48"/>
                <a:gd name="T110" fmla="*/ 28 w 38"/>
                <a:gd name="T111" fmla="*/ 30 h 48"/>
                <a:gd name="T112" fmla="*/ 30 w 38"/>
                <a:gd name="T113" fmla="*/ 28 h 48"/>
                <a:gd name="T114" fmla="*/ 31 w 38"/>
                <a:gd name="T115" fmla="*/ 37 h 48"/>
                <a:gd name="T116" fmla="*/ 28 w 38"/>
                <a:gd name="T117" fmla="*/ 37 h 48"/>
                <a:gd name="T118" fmla="*/ 30 w 38"/>
                <a:gd name="T119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48">
                  <a:moveTo>
                    <a:pt x="38" y="47"/>
                  </a:moveTo>
                  <a:cubicBezTo>
                    <a:pt x="38" y="47"/>
                    <a:pt x="37" y="48"/>
                    <a:pt x="36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2"/>
                  </a:cubicBezTo>
                  <a:lnTo>
                    <a:pt x="38" y="47"/>
                  </a:lnTo>
                  <a:close/>
                  <a:moveTo>
                    <a:pt x="35" y="45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9"/>
                  </a:cubicBezTo>
                  <a:cubicBezTo>
                    <a:pt x="24" y="45"/>
                    <a:pt x="24" y="45"/>
                    <a:pt x="24" y="45"/>
                  </a:cubicBezTo>
                  <a:lnTo>
                    <a:pt x="35" y="45"/>
                  </a:lnTo>
                  <a:close/>
                  <a:moveTo>
                    <a:pt x="11" y="10"/>
                  </a:moveTo>
                  <a:cubicBezTo>
                    <a:pt x="11" y="10"/>
                    <a:pt x="10" y="11"/>
                    <a:pt x="10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7"/>
                    <a:pt x="8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8"/>
                    <a:pt x="11" y="8"/>
                  </a:cubicBezTo>
                  <a:lnTo>
                    <a:pt x="11" y="10"/>
                  </a:lnTo>
                  <a:close/>
                  <a:moveTo>
                    <a:pt x="11" y="17"/>
                  </a:moveTo>
                  <a:cubicBezTo>
                    <a:pt x="11" y="17"/>
                    <a:pt x="10" y="17"/>
                    <a:pt x="1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4"/>
                    <a:pt x="11" y="15"/>
                  </a:cubicBezTo>
                  <a:lnTo>
                    <a:pt x="11" y="17"/>
                  </a:lnTo>
                  <a:close/>
                  <a:moveTo>
                    <a:pt x="11" y="23"/>
                  </a:moveTo>
                  <a:cubicBezTo>
                    <a:pt x="11" y="24"/>
                    <a:pt x="10" y="24"/>
                    <a:pt x="1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1"/>
                    <a:pt x="11" y="22"/>
                  </a:cubicBezTo>
                  <a:lnTo>
                    <a:pt x="11" y="23"/>
                  </a:lnTo>
                  <a:close/>
                  <a:moveTo>
                    <a:pt x="11" y="30"/>
                  </a:moveTo>
                  <a:cubicBezTo>
                    <a:pt x="11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7" y="31"/>
                    <a:pt x="7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8" y="28"/>
                    <a:pt x="8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9"/>
                  </a:cubicBezTo>
                  <a:lnTo>
                    <a:pt x="11" y="30"/>
                  </a:lnTo>
                  <a:close/>
                  <a:moveTo>
                    <a:pt x="11" y="37"/>
                  </a:moveTo>
                  <a:cubicBezTo>
                    <a:pt x="11" y="38"/>
                    <a:pt x="10" y="38"/>
                    <a:pt x="10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7" y="38"/>
                    <a:pt x="7" y="37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5"/>
                    <a:pt x="8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lnTo>
                    <a:pt x="11" y="37"/>
                  </a:lnTo>
                  <a:close/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8"/>
                    <a:pt x="18" y="8"/>
                  </a:cubicBezTo>
                  <a:lnTo>
                    <a:pt x="18" y="10"/>
                  </a:lnTo>
                  <a:close/>
                  <a:moveTo>
                    <a:pt x="18" y="17"/>
                  </a:moveTo>
                  <a:cubicBezTo>
                    <a:pt x="18" y="17"/>
                    <a:pt x="17" y="17"/>
                    <a:pt x="17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5"/>
                  </a:cubicBezTo>
                  <a:lnTo>
                    <a:pt x="18" y="17"/>
                  </a:lnTo>
                  <a:close/>
                  <a:moveTo>
                    <a:pt x="18" y="23"/>
                  </a:moveTo>
                  <a:cubicBezTo>
                    <a:pt x="18" y="24"/>
                    <a:pt x="17" y="24"/>
                    <a:pt x="17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2"/>
                  </a:cubicBezTo>
                  <a:lnTo>
                    <a:pt x="18" y="23"/>
                  </a:lnTo>
                  <a:close/>
                  <a:moveTo>
                    <a:pt x="18" y="30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4" y="31"/>
                    <a:pt x="14" y="3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5" y="28"/>
                    <a:pt x="15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8"/>
                    <a:pt x="18" y="29"/>
                  </a:cubicBezTo>
                  <a:lnTo>
                    <a:pt x="18" y="30"/>
                  </a:lnTo>
                  <a:close/>
                  <a:moveTo>
                    <a:pt x="24" y="10"/>
                  </a:move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7"/>
                    <a:pt x="2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8"/>
                    <a:pt x="24" y="8"/>
                  </a:cubicBezTo>
                  <a:lnTo>
                    <a:pt x="24" y="10"/>
                  </a:ln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lnTo>
                    <a:pt x="24" y="17"/>
                  </a:ln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lnTo>
                    <a:pt x="24" y="23"/>
                  </a:lnTo>
                  <a:close/>
                  <a:moveTo>
                    <a:pt x="24" y="30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9"/>
                  </a:cubicBezTo>
                  <a:lnTo>
                    <a:pt x="24" y="30"/>
                  </a:lnTo>
                  <a:close/>
                  <a:moveTo>
                    <a:pt x="31" y="10"/>
                  </a:moveTo>
                  <a:cubicBezTo>
                    <a:pt x="31" y="10"/>
                    <a:pt x="31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1" y="7"/>
                    <a:pt x="31" y="8"/>
                    <a:pt x="31" y="8"/>
                  </a:cubicBezTo>
                  <a:lnTo>
                    <a:pt x="31" y="10"/>
                  </a:lnTo>
                  <a:close/>
                  <a:moveTo>
                    <a:pt x="31" y="17"/>
                  </a:moveTo>
                  <a:cubicBezTo>
                    <a:pt x="31" y="17"/>
                    <a:pt x="31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1" y="15"/>
                  </a:cubicBezTo>
                  <a:lnTo>
                    <a:pt x="31" y="17"/>
                  </a:lnTo>
                  <a:close/>
                  <a:moveTo>
                    <a:pt x="31" y="23"/>
                  </a:moveTo>
                  <a:cubicBezTo>
                    <a:pt x="31" y="24"/>
                    <a:pt x="31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2"/>
                  </a:cubicBezTo>
                  <a:lnTo>
                    <a:pt x="31" y="23"/>
                  </a:lnTo>
                  <a:close/>
                  <a:moveTo>
                    <a:pt x="31" y="30"/>
                  </a:moveTo>
                  <a:cubicBezTo>
                    <a:pt x="31" y="31"/>
                    <a:pt x="31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9"/>
                  </a:cubicBezTo>
                  <a:lnTo>
                    <a:pt x="31" y="30"/>
                  </a:lnTo>
                  <a:close/>
                  <a:moveTo>
                    <a:pt x="31" y="37"/>
                  </a:moveTo>
                  <a:cubicBezTo>
                    <a:pt x="31" y="38"/>
                    <a:pt x="31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3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ṥľïḋè"/>
            <p:cNvSpPr/>
            <p:nvPr/>
          </p:nvSpPr>
          <p:spPr bwMode="auto">
            <a:xfrm>
              <a:off x="7428871" y="2974363"/>
              <a:ext cx="223379" cy="225706"/>
            </a:xfrm>
            <a:custGeom>
              <a:avLst/>
              <a:gdLst>
                <a:gd name="T0" fmla="*/ 36 w 41"/>
                <a:gd name="T1" fmla="*/ 41 h 41"/>
                <a:gd name="T2" fmla="*/ 5 w 41"/>
                <a:gd name="T3" fmla="*/ 41 h 41"/>
                <a:gd name="T4" fmla="*/ 2 w 41"/>
                <a:gd name="T5" fmla="*/ 35 h 41"/>
                <a:gd name="T6" fmla="*/ 15 w 41"/>
                <a:gd name="T7" fmla="*/ 14 h 41"/>
                <a:gd name="T8" fmla="*/ 15 w 41"/>
                <a:gd name="T9" fmla="*/ 3 h 41"/>
                <a:gd name="T10" fmla="*/ 13 w 41"/>
                <a:gd name="T11" fmla="*/ 3 h 41"/>
                <a:gd name="T12" fmla="*/ 12 w 41"/>
                <a:gd name="T13" fmla="*/ 2 h 41"/>
                <a:gd name="T14" fmla="*/ 13 w 41"/>
                <a:gd name="T15" fmla="*/ 0 h 41"/>
                <a:gd name="T16" fmla="*/ 27 w 41"/>
                <a:gd name="T17" fmla="*/ 0 h 41"/>
                <a:gd name="T18" fmla="*/ 29 w 41"/>
                <a:gd name="T19" fmla="*/ 2 h 41"/>
                <a:gd name="T20" fmla="*/ 27 w 41"/>
                <a:gd name="T21" fmla="*/ 3 h 41"/>
                <a:gd name="T22" fmla="*/ 25 w 41"/>
                <a:gd name="T23" fmla="*/ 3 h 41"/>
                <a:gd name="T24" fmla="*/ 25 w 41"/>
                <a:gd name="T25" fmla="*/ 14 h 41"/>
                <a:gd name="T26" fmla="*/ 39 w 41"/>
                <a:gd name="T27" fmla="*/ 35 h 41"/>
                <a:gd name="T28" fmla="*/ 36 w 41"/>
                <a:gd name="T29" fmla="*/ 41 h 41"/>
                <a:gd name="T30" fmla="*/ 11 w 41"/>
                <a:gd name="T31" fmla="*/ 27 h 41"/>
                <a:gd name="T32" fmla="*/ 30 w 41"/>
                <a:gd name="T33" fmla="*/ 27 h 41"/>
                <a:gd name="T34" fmla="*/ 23 w 41"/>
                <a:gd name="T35" fmla="*/ 16 h 41"/>
                <a:gd name="T36" fmla="*/ 22 w 41"/>
                <a:gd name="T37" fmla="*/ 15 h 41"/>
                <a:gd name="T38" fmla="*/ 22 w 41"/>
                <a:gd name="T39" fmla="*/ 14 h 41"/>
                <a:gd name="T40" fmla="*/ 22 w 41"/>
                <a:gd name="T41" fmla="*/ 3 h 41"/>
                <a:gd name="T42" fmla="*/ 19 w 41"/>
                <a:gd name="T43" fmla="*/ 3 h 41"/>
                <a:gd name="T44" fmla="*/ 19 w 41"/>
                <a:gd name="T45" fmla="*/ 14 h 41"/>
                <a:gd name="T46" fmla="*/ 19 w 41"/>
                <a:gd name="T47" fmla="*/ 15 h 41"/>
                <a:gd name="T48" fmla="*/ 18 w 41"/>
                <a:gd name="T49" fmla="*/ 16 h 41"/>
                <a:gd name="T50" fmla="*/ 11 w 41"/>
                <a:gd name="T5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1" y="41"/>
                    <a:pt x="0" y="38"/>
                    <a:pt x="2" y="3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1" y="38"/>
                    <a:pt x="39" y="41"/>
                    <a:pt x="36" y="41"/>
                  </a:cubicBezTo>
                  <a:close/>
                  <a:moveTo>
                    <a:pt x="11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5" name="ïṩļíḓè"/>
            <p:cNvGrpSpPr/>
            <p:nvPr/>
          </p:nvGrpSpPr>
          <p:grpSpPr>
            <a:xfrm>
              <a:off x="4350522" y="4193541"/>
              <a:ext cx="398883" cy="398883"/>
              <a:chOff x="5170488" y="2544763"/>
              <a:chExt cx="463550" cy="463550"/>
            </a:xfrm>
            <a:solidFill>
              <a:schemeClr val="bg1"/>
            </a:solidFill>
          </p:grpSpPr>
          <p:sp>
            <p:nvSpPr>
              <p:cNvPr id="39" name="ïṣļiḍe"/>
              <p:cNvSpPr/>
              <p:nvPr/>
            </p:nvSpPr>
            <p:spPr bwMode="auto">
              <a:xfrm>
                <a:off x="5170488" y="2544763"/>
                <a:ext cx="463550" cy="463550"/>
              </a:xfrm>
              <a:custGeom>
                <a:avLst/>
                <a:gdLst>
                  <a:gd name="T0" fmla="*/ 117 w 233"/>
                  <a:gd name="T1" fmla="*/ 0 h 233"/>
                  <a:gd name="T2" fmla="*/ 0 w 233"/>
                  <a:gd name="T3" fmla="*/ 116 h 233"/>
                  <a:gd name="T4" fmla="*/ 117 w 233"/>
                  <a:gd name="T5" fmla="*/ 233 h 233"/>
                  <a:gd name="T6" fmla="*/ 233 w 233"/>
                  <a:gd name="T7" fmla="*/ 116 h 233"/>
                  <a:gd name="T8" fmla="*/ 117 w 233"/>
                  <a:gd name="T9" fmla="*/ 0 h 233"/>
                  <a:gd name="T10" fmla="*/ 117 w 233"/>
                  <a:gd name="T11" fmla="*/ 213 h 233"/>
                  <a:gd name="T12" fmla="*/ 21 w 233"/>
                  <a:gd name="T13" fmla="*/ 116 h 233"/>
                  <a:gd name="T14" fmla="*/ 117 w 233"/>
                  <a:gd name="T15" fmla="*/ 20 h 233"/>
                  <a:gd name="T16" fmla="*/ 213 w 233"/>
                  <a:gd name="T17" fmla="*/ 116 h 233"/>
                  <a:gd name="T18" fmla="*/ 117 w 233"/>
                  <a:gd name="T19" fmla="*/ 21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0"/>
                    </a:moveTo>
                    <a:cubicBezTo>
                      <a:pt x="53" y="0"/>
                      <a:pt x="0" y="52"/>
                      <a:pt x="0" y="116"/>
                    </a:cubicBezTo>
                    <a:cubicBezTo>
                      <a:pt x="0" y="181"/>
                      <a:pt x="53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  <a:close/>
                    <a:moveTo>
                      <a:pt x="117" y="213"/>
                    </a:moveTo>
                    <a:cubicBezTo>
                      <a:pt x="64" y="213"/>
                      <a:pt x="21" y="169"/>
                      <a:pt x="21" y="116"/>
                    </a:cubicBezTo>
                    <a:cubicBezTo>
                      <a:pt x="21" y="63"/>
                      <a:pt x="64" y="20"/>
                      <a:pt x="117" y="20"/>
                    </a:cubicBezTo>
                    <a:cubicBezTo>
                      <a:pt x="170" y="20"/>
                      <a:pt x="213" y="63"/>
                      <a:pt x="213" y="116"/>
                    </a:cubicBezTo>
                    <a:cubicBezTo>
                      <a:pt x="213" y="169"/>
                      <a:pt x="170" y="213"/>
                      <a:pt x="117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ṧľïḋe"/>
              <p:cNvSpPr/>
              <p:nvPr/>
            </p:nvSpPr>
            <p:spPr bwMode="auto">
              <a:xfrm>
                <a:off x="5224463" y="2597151"/>
                <a:ext cx="357188" cy="357188"/>
              </a:xfrm>
              <a:custGeom>
                <a:avLst/>
                <a:gdLst>
                  <a:gd name="T0" fmla="*/ 90 w 180"/>
                  <a:gd name="T1" fmla="*/ 0 h 180"/>
                  <a:gd name="T2" fmla="*/ 0 w 180"/>
                  <a:gd name="T3" fmla="*/ 90 h 180"/>
                  <a:gd name="T4" fmla="*/ 90 w 180"/>
                  <a:gd name="T5" fmla="*/ 180 h 180"/>
                  <a:gd name="T6" fmla="*/ 180 w 180"/>
                  <a:gd name="T7" fmla="*/ 90 h 180"/>
                  <a:gd name="T8" fmla="*/ 90 w 180"/>
                  <a:gd name="T9" fmla="*/ 0 h 180"/>
                  <a:gd name="T10" fmla="*/ 83 w 180"/>
                  <a:gd name="T11" fmla="*/ 14 h 180"/>
                  <a:gd name="T12" fmla="*/ 96 w 180"/>
                  <a:gd name="T13" fmla="*/ 14 h 180"/>
                  <a:gd name="T14" fmla="*/ 96 w 180"/>
                  <a:gd name="T15" fmla="*/ 36 h 180"/>
                  <a:gd name="T16" fmla="*/ 83 w 180"/>
                  <a:gd name="T17" fmla="*/ 36 h 180"/>
                  <a:gd name="T18" fmla="*/ 83 w 180"/>
                  <a:gd name="T19" fmla="*/ 14 h 180"/>
                  <a:gd name="T20" fmla="*/ 36 w 180"/>
                  <a:gd name="T21" fmla="*/ 97 h 180"/>
                  <a:gd name="T22" fmla="*/ 13 w 180"/>
                  <a:gd name="T23" fmla="*/ 97 h 180"/>
                  <a:gd name="T24" fmla="*/ 13 w 180"/>
                  <a:gd name="T25" fmla="*/ 84 h 180"/>
                  <a:gd name="T26" fmla="*/ 36 w 180"/>
                  <a:gd name="T27" fmla="*/ 84 h 180"/>
                  <a:gd name="T28" fmla="*/ 36 w 180"/>
                  <a:gd name="T29" fmla="*/ 97 h 180"/>
                  <a:gd name="T30" fmla="*/ 96 w 180"/>
                  <a:gd name="T31" fmla="*/ 167 h 180"/>
                  <a:gd name="T32" fmla="*/ 83 w 180"/>
                  <a:gd name="T33" fmla="*/ 167 h 180"/>
                  <a:gd name="T34" fmla="*/ 83 w 180"/>
                  <a:gd name="T35" fmla="*/ 145 h 180"/>
                  <a:gd name="T36" fmla="*/ 96 w 180"/>
                  <a:gd name="T37" fmla="*/ 145 h 180"/>
                  <a:gd name="T38" fmla="*/ 96 w 180"/>
                  <a:gd name="T39" fmla="*/ 167 h 180"/>
                  <a:gd name="T40" fmla="*/ 98 w 180"/>
                  <a:gd name="T41" fmla="*/ 89 h 180"/>
                  <a:gd name="T42" fmla="*/ 92 w 180"/>
                  <a:gd name="T43" fmla="*/ 131 h 180"/>
                  <a:gd name="T44" fmla="*/ 81 w 180"/>
                  <a:gd name="T45" fmla="*/ 80 h 180"/>
                  <a:gd name="T46" fmla="*/ 81 w 180"/>
                  <a:gd name="T47" fmla="*/ 80 h 180"/>
                  <a:gd name="T48" fmla="*/ 81 w 180"/>
                  <a:gd name="T49" fmla="*/ 80 h 180"/>
                  <a:gd name="T50" fmla="*/ 81 w 180"/>
                  <a:gd name="T51" fmla="*/ 80 h 180"/>
                  <a:gd name="T52" fmla="*/ 81 w 180"/>
                  <a:gd name="T53" fmla="*/ 80 h 180"/>
                  <a:gd name="T54" fmla="*/ 126 w 180"/>
                  <a:gd name="T55" fmla="*/ 48 h 180"/>
                  <a:gd name="T56" fmla="*/ 98 w 180"/>
                  <a:gd name="T57" fmla="*/ 89 h 180"/>
                  <a:gd name="T58" fmla="*/ 144 w 180"/>
                  <a:gd name="T59" fmla="*/ 97 h 180"/>
                  <a:gd name="T60" fmla="*/ 144 w 180"/>
                  <a:gd name="T61" fmla="*/ 84 h 180"/>
                  <a:gd name="T62" fmla="*/ 166 w 180"/>
                  <a:gd name="T63" fmla="*/ 84 h 180"/>
                  <a:gd name="T64" fmla="*/ 166 w 180"/>
                  <a:gd name="T65" fmla="*/ 97 h 180"/>
                  <a:gd name="T66" fmla="*/ 144 w 180"/>
                  <a:gd name="T67" fmla="*/ 9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0" h="180">
                    <a:moveTo>
                      <a:pt x="90" y="0"/>
                    </a:moveTo>
                    <a:cubicBezTo>
                      <a:pt x="40" y="0"/>
                      <a:pt x="0" y="41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40" y="180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close/>
                    <a:moveTo>
                      <a:pt x="83" y="14"/>
                    </a:move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3" y="14"/>
                    </a:lnTo>
                    <a:close/>
                    <a:moveTo>
                      <a:pt x="36" y="97"/>
                    </a:move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36" y="97"/>
                      <a:pt x="36" y="97"/>
                      <a:pt x="36" y="97"/>
                    </a:cubicBezTo>
                    <a:close/>
                    <a:moveTo>
                      <a:pt x="96" y="167"/>
                    </a:moveTo>
                    <a:cubicBezTo>
                      <a:pt x="83" y="167"/>
                      <a:pt x="83" y="167"/>
                      <a:pt x="83" y="167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96" y="145"/>
                      <a:pt x="96" y="145"/>
                      <a:pt x="96" y="145"/>
                    </a:cubicBezTo>
                    <a:lnTo>
                      <a:pt x="96" y="167"/>
                    </a:lnTo>
                    <a:close/>
                    <a:moveTo>
                      <a:pt x="98" y="89"/>
                    </a:moveTo>
                    <a:cubicBezTo>
                      <a:pt x="92" y="131"/>
                      <a:pt x="92" y="131"/>
                      <a:pt x="92" y="13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126" y="48"/>
                      <a:pt x="126" y="48"/>
                      <a:pt x="126" y="48"/>
                    </a:cubicBezTo>
                    <a:lnTo>
                      <a:pt x="98" y="89"/>
                    </a:lnTo>
                    <a:close/>
                    <a:moveTo>
                      <a:pt x="144" y="97"/>
                    </a:moveTo>
                    <a:cubicBezTo>
                      <a:pt x="144" y="84"/>
                      <a:pt x="144" y="84"/>
                      <a:pt x="144" y="84"/>
                    </a:cubicBezTo>
                    <a:cubicBezTo>
                      <a:pt x="166" y="84"/>
                      <a:pt x="166" y="84"/>
                      <a:pt x="166" y="84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4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6" name="îṩlíḍè"/>
            <p:cNvGrpSpPr/>
            <p:nvPr/>
          </p:nvGrpSpPr>
          <p:grpSpPr>
            <a:xfrm>
              <a:off x="7147304" y="4038992"/>
              <a:ext cx="665122" cy="671394"/>
              <a:chOff x="2578100" y="1057275"/>
              <a:chExt cx="504825" cy="509587"/>
            </a:xfrm>
            <a:solidFill>
              <a:schemeClr val="bg1"/>
            </a:solidFill>
          </p:grpSpPr>
          <p:sp>
            <p:nvSpPr>
              <p:cNvPr id="27" name="îš1íḑê"/>
              <p:cNvSpPr/>
              <p:nvPr/>
            </p:nvSpPr>
            <p:spPr bwMode="auto">
              <a:xfrm>
                <a:off x="2709863" y="1274763"/>
                <a:ext cx="130175" cy="49212"/>
              </a:xfrm>
              <a:custGeom>
                <a:avLst/>
                <a:gdLst>
                  <a:gd name="T0" fmla="*/ 82 w 82"/>
                  <a:gd name="T1" fmla="*/ 0 h 31"/>
                  <a:gd name="T2" fmla="*/ 0 w 82"/>
                  <a:gd name="T3" fmla="*/ 0 h 31"/>
                  <a:gd name="T4" fmla="*/ 3 w 82"/>
                  <a:gd name="T5" fmla="*/ 31 h 31"/>
                  <a:gd name="T6" fmla="*/ 80 w 82"/>
                  <a:gd name="T7" fmla="*/ 31 h 31"/>
                  <a:gd name="T8" fmla="*/ 82 w 8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1">
                    <a:moveTo>
                      <a:pt x="82" y="0"/>
                    </a:moveTo>
                    <a:lnTo>
                      <a:pt x="0" y="0"/>
                    </a:lnTo>
                    <a:lnTo>
                      <a:pt x="3" y="31"/>
                    </a:lnTo>
                    <a:lnTo>
                      <a:pt x="80" y="31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ṡľîḍè"/>
              <p:cNvSpPr/>
              <p:nvPr/>
            </p:nvSpPr>
            <p:spPr bwMode="auto">
              <a:xfrm>
                <a:off x="2593975" y="1338263"/>
                <a:ext cx="114300" cy="77787"/>
              </a:xfrm>
              <a:custGeom>
                <a:avLst/>
                <a:gdLst>
                  <a:gd name="T0" fmla="*/ 72 w 72"/>
                  <a:gd name="T1" fmla="*/ 49 h 49"/>
                  <a:gd name="T2" fmla="*/ 68 w 72"/>
                  <a:gd name="T3" fmla="*/ 0 h 49"/>
                  <a:gd name="T4" fmla="*/ 0 w 72"/>
                  <a:gd name="T5" fmla="*/ 0 h 49"/>
                  <a:gd name="T6" fmla="*/ 13 w 72"/>
                  <a:gd name="T7" fmla="*/ 49 h 49"/>
                  <a:gd name="T8" fmla="*/ 72 w 7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49"/>
                    </a:moveTo>
                    <a:lnTo>
                      <a:pt x="68" y="0"/>
                    </a:lnTo>
                    <a:lnTo>
                      <a:pt x="0" y="0"/>
                    </a:lnTo>
                    <a:lnTo>
                      <a:pt x="13" y="49"/>
                    </a:lnTo>
                    <a:lnTo>
                      <a:pt x="72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ṡlîḍè"/>
              <p:cNvSpPr/>
              <p:nvPr/>
            </p:nvSpPr>
            <p:spPr bwMode="auto">
              <a:xfrm>
                <a:off x="2616200" y="1430338"/>
                <a:ext cx="95250" cy="47625"/>
              </a:xfrm>
              <a:custGeom>
                <a:avLst/>
                <a:gdLst>
                  <a:gd name="T0" fmla="*/ 59 w 60"/>
                  <a:gd name="T1" fmla="*/ 0 h 30"/>
                  <a:gd name="T2" fmla="*/ 0 w 60"/>
                  <a:gd name="T3" fmla="*/ 0 h 30"/>
                  <a:gd name="T4" fmla="*/ 8 w 60"/>
                  <a:gd name="T5" fmla="*/ 30 h 30"/>
                  <a:gd name="T6" fmla="*/ 60 w 60"/>
                  <a:gd name="T7" fmla="*/ 30 h 30"/>
                  <a:gd name="T8" fmla="*/ 59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59" y="0"/>
                    </a:moveTo>
                    <a:lnTo>
                      <a:pt x="0" y="0"/>
                    </a:lnTo>
                    <a:lnTo>
                      <a:pt x="8" y="30"/>
                    </a:lnTo>
                    <a:lnTo>
                      <a:pt x="60" y="3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śļïḑé"/>
              <p:cNvSpPr/>
              <p:nvPr/>
            </p:nvSpPr>
            <p:spPr bwMode="auto">
              <a:xfrm>
                <a:off x="2851150" y="1201738"/>
                <a:ext cx="231775" cy="122237"/>
              </a:xfrm>
              <a:custGeom>
                <a:avLst/>
                <a:gdLst>
                  <a:gd name="T0" fmla="*/ 58 w 114"/>
                  <a:gd name="T1" fmla="*/ 45 h 60"/>
                  <a:gd name="T2" fmla="*/ 82 w 114"/>
                  <a:gd name="T3" fmla="*/ 22 h 60"/>
                  <a:gd name="T4" fmla="*/ 102 w 114"/>
                  <a:gd name="T5" fmla="*/ 22 h 60"/>
                  <a:gd name="T6" fmla="*/ 102 w 114"/>
                  <a:gd name="T7" fmla="*/ 0 h 60"/>
                  <a:gd name="T8" fmla="*/ 77 w 114"/>
                  <a:gd name="T9" fmla="*/ 0 h 60"/>
                  <a:gd name="T10" fmla="*/ 72 w 114"/>
                  <a:gd name="T11" fmla="*/ 2 h 60"/>
                  <a:gd name="T12" fmla="*/ 69 w 114"/>
                  <a:gd name="T13" fmla="*/ 4 h 60"/>
                  <a:gd name="T14" fmla="*/ 40 w 114"/>
                  <a:gd name="T15" fmla="*/ 33 h 60"/>
                  <a:gd name="T16" fmla="*/ 38 w 114"/>
                  <a:gd name="T17" fmla="*/ 36 h 60"/>
                  <a:gd name="T18" fmla="*/ 2 w 114"/>
                  <a:gd name="T19" fmla="*/ 36 h 60"/>
                  <a:gd name="T20" fmla="*/ 0 w 114"/>
                  <a:gd name="T21" fmla="*/ 60 h 60"/>
                  <a:gd name="T22" fmla="*/ 54 w 114"/>
                  <a:gd name="T23" fmla="*/ 60 h 60"/>
                  <a:gd name="T24" fmla="*/ 58 w 114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60">
                    <a:moveTo>
                      <a:pt x="58" y="45"/>
                    </a:moveTo>
                    <a:cubicBezTo>
                      <a:pt x="66" y="37"/>
                      <a:pt x="74" y="29"/>
                      <a:pt x="8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14" y="22"/>
                      <a:pt x="114" y="0"/>
                      <a:pt x="10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5" y="0"/>
                      <a:pt x="73" y="1"/>
                      <a:pt x="72" y="2"/>
                    </a:cubicBezTo>
                    <a:cubicBezTo>
                      <a:pt x="71" y="2"/>
                      <a:pt x="70" y="3"/>
                      <a:pt x="69" y="4"/>
                    </a:cubicBezTo>
                    <a:cubicBezTo>
                      <a:pt x="59" y="14"/>
                      <a:pt x="50" y="23"/>
                      <a:pt x="40" y="33"/>
                    </a:cubicBezTo>
                    <a:cubicBezTo>
                      <a:pt x="39" y="34"/>
                      <a:pt x="38" y="35"/>
                      <a:pt x="3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54" y="60"/>
                      <a:pt x="54" y="60"/>
                      <a:pt x="54" y="60"/>
                    </a:cubicBezTo>
                    <a:lnTo>
                      <a:pt x="58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šḷíďe"/>
              <p:cNvSpPr/>
              <p:nvPr/>
            </p:nvSpPr>
            <p:spPr bwMode="auto">
              <a:xfrm>
                <a:off x="2578100" y="1274763"/>
                <a:ext cx="122237" cy="49212"/>
              </a:xfrm>
              <a:custGeom>
                <a:avLst/>
                <a:gdLst>
                  <a:gd name="T0" fmla="*/ 7 w 77"/>
                  <a:gd name="T1" fmla="*/ 31 h 31"/>
                  <a:gd name="T2" fmla="*/ 77 w 77"/>
                  <a:gd name="T3" fmla="*/ 31 h 31"/>
                  <a:gd name="T4" fmla="*/ 74 w 77"/>
                  <a:gd name="T5" fmla="*/ 0 h 31"/>
                  <a:gd name="T6" fmla="*/ 0 w 77"/>
                  <a:gd name="T7" fmla="*/ 0 h 31"/>
                  <a:gd name="T8" fmla="*/ 7 w 77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31">
                    <a:moveTo>
                      <a:pt x="7" y="31"/>
                    </a:moveTo>
                    <a:lnTo>
                      <a:pt x="77" y="31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îḍè"/>
              <p:cNvSpPr/>
              <p:nvPr/>
            </p:nvSpPr>
            <p:spPr bwMode="auto">
              <a:xfrm>
                <a:off x="2724150" y="1430338"/>
                <a:ext cx="104775" cy="47625"/>
              </a:xfrm>
              <a:custGeom>
                <a:avLst/>
                <a:gdLst>
                  <a:gd name="T0" fmla="*/ 63 w 66"/>
                  <a:gd name="T1" fmla="*/ 30 h 30"/>
                  <a:gd name="T2" fmla="*/ 66 w 66"/>
                  <a:gd name="T3" fmla="*/ 0 h 30"/>
                  <a:gd name="T4" fmla="*/ 0 w 66"/>
                  <a:gd name="T5" fmla="*/ 0 h 30"/>
                  <a:gd name="T6" fmla="*/ 3 w 66"/>
                  <a:gd name="T7" fmla="*/ 30 h 30"/>
                  <a:gd name="T8" fmla="*/ 63 w 6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0">
                    <a:moveTo>
                      <a:pt x="63" y="30"/>
                    </a:moveTo>
                    <a:lnTo>
                      <a:pt x="66" y="0"/>
                    </a:lnTo>
                    <a:lnTo>
                      <a:pt x="0" y="0"/>
                    </a:lnTo>
                    <a:lnTo>
                      <a:pt x="3" y="30"/>
                    </a:ln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sḻîḓê"/>
              <p:cNvSpPr/>
              <p:nvPr/>
            </p:nvSpPr>
            <p:spPr bwMode="auto">
              <a:xfrm>
                <a:off x="2841625" y="1338263"/>
                <a:ext cx="114300" cy="77787"/>
              </a:xfrm>
              <a:custGeom>
                <a:avLst/>
                <a:gdLst>
                  <a:gd name="T0" fmla="*/ 72 w 72"/>
                  <a:gd name="T1" fmla="*/ 0 h 49"/>
                  <a:gd name="T2" fmla="*/ 4 w 72"/>
                  <a:gd name="T3" fmla="*/ 0 h 49"/>
                  <a:gd name="T4" fmla="*/ 0 w 72"/>
                  <a:gd name="T5" fmla="*/ 49 h 49"/>
                  <a:gd name="T6" fmla="*/ 61 w 72"/>
                  <a:gd name="T7" fmla="*/ 49 h 49"/>
                  <a:gd name="T8" fmla="*/ 72 w 7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0"/>
                    </a:moveTo>
                    <a:lnTo>
                      <a:pt x="4" y="0"/>
                    </a:lnTo>
                    <a:lnTo>
                      <a:pt x="0" y="49"/>
                    </a:lnTo>
                    <a:lnTo>
                      <a:pt x="61" y="49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sliḑê"/>
              <p:cNvSpPr/>
              <p:nvPr/>
            </p:nvSpPr>
            <p:spPr bwMode="auto">
              <a:xfrm>
                <a:off x="2838450" y="1430338"/>
                <a:ext cx="95250" cy="47625"/>
              </a:xfrm>
              <a:custGeom>
                <a:avLst/>
                <a:gdLst>
                  <a:gd name="T0" fmla="*/ 60 w 60"/>
                  <a:gd name="T1" fmla="*/ 0 h 30"/>
                  <a:gd name="T2" fmla="*/ 2 w 60"/>
                  <a:gd name="T3" fmla="*/ 0 h 30"/>
                  <a:gd name="T4" fmla="*/ 0 w 60"/>
                  <a:gd name="T5" fmla="*/ 30 h 30"/>
                  <a:gd name="T6" fmla="*/ 53 w 60"/>
                  <a:gd name="T7" fmla="*/ 30 h 30"/>
                  <a:gd name="T8" fmla="*/ 60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60" y="0"/>
                    </a:moveTo>
                    <a:lnTo>
                      <a:pt x="2" y="0"/>
                    </a:lnTo>
                    <a:lnTo>
                      <a:pt x="0" y="30"/>
                    </a:lnTo>
                    <a:lnTo>
                      <a:pt x="53" y="3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ṣľïḑe"/>
              <p:cNvSpPr/>
              <p:nvPr/>
            </p:nvSpPr>
            <p:spPr bwMode="auto">
              <a:xfrm>
                <a:off x="2716213" y="1338263"/>
                <a:ext cx="117475" cy="77787"/>
              </a:xfrm>
              <a:custGeom>
                <a:avLst/>
                <a:gdLst>
                  <a:gd name="T0" fmla="*/ 74 w 74"/>
                  <a:gd name="T1" fmla="*/ 0 h 49"/>
                  <a:gd name="T2" fmla="*/ 0 w 74"/>
                  <a:gd name="T3" fmla="*/ 0 h 49"/>
                  <a:gd name="T4" fmla="*/ 4 w 74"/>
                  <a:gd name="T5" fmla="*/ 49 h 49"/>
                  <a:gd name="T6" fmla="*/ 71 w 74"/>
                  <a:gd name="T7" fmla="*/ 49 h 49"/>
                  <a:gd name="T8" fmla="*/ 74 w 7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9">
                    <a:moveTo>
                      <a:pt x="74" y="0"/>
                    </a:moveTo>
                    <a:lnTo>
                      <a:pt x="0" y="0"/>
                    </a:lnTo>
                    <a:lnTo>
                      <a:pt x="4" y="49"/>
                    </a:lnTo>
                    <a:lnTo>
                      <a:pt x="71" y="49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líḑé"/>
              <p:cNvSpPr/>
              <p:nvPr/>
            </p:nvSpPr>
            <p:spPr bwMode="auto">
              <a:xfrm>
                <a:off x="2635250" y="1489075"/>
                <a:ext cx="76200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ļíďê"/>
              <p:cNvSpPr/>
              <p:nvPr/>
            </p:nvSpPr>
            <p:spPr bwMode="auto">
              <a:xfrm>
                <a:off x="2838450" y="1489075"/>
                <a:ext cx="77787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ṧ1ïḋe"/>
              <p:cNvSpPr/>
              <p:nvPr/>
            </p:nvSpPr>
            <p:spPr bwMode="auto">
              <a:xfrm>
                <a:off x="2578100" y="1057275"/>
                <a:ext cx="268287" cy="180975"/>
              </a:xfrm>
              <a:custGeom>
                <a:avLst/>
                <a:gdLst>
                  <a:gd name="T0" fmla="*/ 55 w 132"/>
                  <a:gd name="T1" fmla="*/ 79 h 89"/>
                  <a:gd name="T2" fmla="*/ 56 w 132"/>
                  <a:gd name="T3" fmla="*/ 65 h 89"/>
                  <a:gd name="T4" fmla="*/ 132 w 132"/>
                  <a:gd name="T5" fmla="*/ 89 h 89"/>
                  <a:gd name="T6" fmla="*/ 62 w 132"/>
                  <a:gd name="T7" fmla="*/ 14 h 89"/>
                  <a:gd name="T8" fmla="*/ 64 w 132"/>
                  <a:gd name="T9" fmla="*/ 0 h 89"/>
                  <a:gd name="T10" fmla="*/ 0 w 132"/>
                  <a:gd name="T11" fmla="*/ 32 h 89"/>
                  <a:gd name="T12" fmla="*/ 55 w 132"/>
                  <a:gd name="T1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89">
                    <a:moveTo>
                      <a:pt x="55" y="79"/>
                    </a:moveTo>
                    <a:cubicBezTo>
                      <a:pt x="56" y="65"/>
                      <a:pt x="56" y="65"/>
                      <a:pt x="56" y="65"/>
                    </a:cubicBezTo>
                    <a:cubicBezTo>
                      <a:pt x="112" y="71"/>
                      <a:pt x="132" y="89"/>
                      <a:pt x="132" y="89"/>
                    </a:cubicBezTo>
                    <a:cubicBezTo>
                      <a:pt x="132" y="89"/>
                      <a:pt x="131" y="21"/>
                      <a:pt x="62" y="1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55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76262" y="353863"/>
            <a:ext cx="3870060" cy="892728"/>
            <a:chOff x="476262" y="353863"/>
            <a:chExt cx="3870060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7736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模块功能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设计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2708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39331" y="1827713"/>
            <a:ext cx="9706099" cy="4034423"/>
            <a:chOff x="1226396" y="1413090"/>
            <a:chExt cx="9705692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785425" cy="2849149"/>
              <a:chOff x="6146663" y="2026065"/>
              <a:chExt cx="4785425" cy="2849149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999419"/>
                <a:chOff x="6146663" y="2169352"/>
                <a:chExt cx="4617448" cy="99941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719563"/>
                  <a:ext cx="449208" cy="449208"/>
                  <a:chOff x="0" y="852116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852116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3553" y="1079450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2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7" name="iŝlîḑè"/>
              <p:cNvSpPr/>
              <p:nvPr/>
            </p:nvSpPr>
            <p:spPr>
              <a:xfrm>
                <a:off x="6763847" y="2662128"/>
                <a:ext cx="4168241" cy="277000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b="1">
                    <a:solidFill>
                      <a:schemeClr val="accent2"/>
                    </a:solidFill>
                  </a:rPr>
                  <a:t>项目基于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Express</a:t>
                </a:r>
                <a:r>
                  <a:rPr lang="zh-CN" altLang="en-US" b="1">
                    <a:solidFill>
                      <a:schemeClr val="accent2"/>
                    </a:solidFill>
                  </a:rPr>
                  <a:t>框架</a:t>
                </a:r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8" name="îšḻïḍe"/>
              <p:cNvGrpSpPr/>
              <p:nvPr/>
            </p:nvGrpSpPr>
            <p:grpSpPr>
              <a:xfrm>
                <a:off x="6147298" y="3966955"/>
                <a:ext cx="4616813" cy="908259"/>
                <a:chOff x="6147298" y="4091429"/>
                <a:chExt cx="4616813" cy="908259"/>
              </a:xfrm>
            </p:grpSpPr>
            <p:grpSp>
              <p:nvGrpSpPr>
                <p:cNvPr id="9" name="iṡ1iḓè"/>
                <p:cNvGrpSpPr/>
                <p:nvPr/>
              </p:nvGrpSpPr>
              <p:grpSpPr>
                <a:xfrm>
                  <a:off x="6147298" y="4091429"/>
                  <a:ext cx="449208" cy="449208"/>
                  <a:chOff x="1085" y="-175851"/>
                  <a:chExt cx="767929" cy="767929"/>
                </a:xfrm>
              </p:grpSpPr>
              <p:sp>
                <p:nvSpPr>
                  <p:cNvPr id="13" name="ï$ḷíde"/>
                  <p:cNvSpPr/>
                  <p:nvPr/>
                </p:nvSpPr>
                <p:spPr>
                  <a:xfrm>
                    <a:off x="1085" y="-175851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4" name="iśḻíḑê"/>
                  <p:cNvSpPr/>
                  <p:nvPr/>
                </p:nvSpPr>
                <p:spPr>
                  <a:xfrm>
                    <a:off x="235724" y="51483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0" name="ï$ḻïḑê"/>
                <p:cNvGrpSpPr/>
                <p:nvPr/>
              </p:nvGrpSpPr>
              <p:grpSpPr>
                <a:xfrm>
                  <a:off x="6595870" y="4177015"/>
                  <a:ext cx="4168241" cy="822673"/>
                  <a:chOff x="6729846" y="3920005"/>
                  <a:chExt cx="4745018" cy="731113"/>
                </a:xfrm>
              </p:grpSpPr>
              <p:sp>
                <p:nvSpPr>
                  <p:cNvPr id="11" name="iṧḷíḍé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3"/>
                        </a:solidFill>
                      </a:rPr>
                      <a:t>相应技术：</a:t>
                    </a:r>
                    <a:r>
                      <a:rPr lang="en-US" altLang="zh-CN" b="1">
                        <a:solidFill>
                          <a:schemeClr val="accent3"/>
                        </a:solidFill>
                      </a:rPr>
                      <a:t>MONGODB</a:t>
                    </a:r>
                    <a:r>
                      <a:rPr lang="zh-CN" altLang="en-US" b="1">
                        <a:solidFill>
                          <a:schemeClr val="accent3"/>
                        </a:solidFill>
                      </a:rPr>
                      <a:t>、</a:t>
                    </a:r>
                    <a:r>
                      <a:rPr lang="en-US" altLang="zh-CN" b="1">
                        <a:solidFill>
                          <a:schemeClr val="accent3"/>
                        </a:solidFill>
                      </a:rPr>
                      <a:t>NODE.JS</a:t>
                    </a:r>
                    <a:endParaRPr lang="zh-CN" altLang="en-US" b="1"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2" name="ïśḷíďê"/>
                  <p:cNvSpPr/>
                  <p:nvPr/>
                </p:nvSpPr>
                <p:spPr>
                  <a:xfrm>
                    <a:off x="6729846" y="4166048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5165460" cy="892728"/>
            <a:chOff x="476262" y="353863"/>
            <a:chExt cx="5165460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4069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项目框架及相应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技术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577bd8a5-df51-4a70-9392-78c0c2d556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70964" y="1642061"/>
            <a:ext cx="10333891" cy="4448908"/>
            <a:chOff x="929055" y="1204546"/>
            <a:chExt cx="10333891" cy="4448908"/>
          </a:xfrm>
        </p:grpSpPr>
        <p:sp>
          <p:nvSpPr>
            <p:cNvPr id="4" name="iṧļiḋe"/>
            <p:cNvSpPr/>
            <p:nvPr>
              <p:custDataLst>
                <p:tags r:id="rId2"/>
              </p:custDataLst>
            </p:nvPr>
          </p:nvSpPr>
          <p:spPr>
            <a:xfrm>
              <a:off x="929055" y="1204546"/>
              <a:ext cx="9907465" cy="4448908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b="-5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s1îďé"/>
            <p:cNvSpPr/>
            <p:nvPr/>
          </p:nvSpPr>
          <p:spPr>
            <a:xfrm>
              <a:off x="10836520" y="1204546"/>
              <a:ext cx="426426" cy="444890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ŝḻiḋè"/>
            <p:cNvSpPr txBox="1"/>
            <p:nvPr/>
          </p:nvSpPr>
          <p:spPr>
            <a:xfrm>
              <a:off x="929055" y="4728259"/>
              <a:ext cx="3431933" cy="738664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914400">
                <a:defRPr/>
              </a:pP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262" y="353863"/>
            <a:ext cx="3438260" cy="892728"/>
            <a:chOff x="476262" y="353863"/>
            <a:chExt cx="3438260" cy="892728"/>
          </a:xfrm>
        </p:grpSpPr>
        <p:sp>
          <p:nvSpPr>
            <p:cNvPr id="11" name="矩形 10"/>
            <p:cNvSpPr/>
            <p:nvPr/>
          </p:nvSpPr>
          <p:spPr>
            <a:xfrm>
              <a:off x="1572642" y="588124"/>
              <a:ext cx="23418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数据库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设计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55" y="1960880"/>
            <a:ext cx="4399280" cy="3202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560" y="2001520"/>
            <a:ext cx="5062855" cy="31222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8483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55080" y="2188845"/>
            <a:ext cx="705421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体验、收获与经验教训</a:t>
            </a:r>
            <a:endParaRPr lang="en-US" altLang="zh-CN" sz="48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63320" y="2188845"/>
            <a:ext cx="10991850" cy="3931285"/>
            <a:chOff x="719138" y="1981200"/>
            <a:chExt cx="13663868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191838"/>
              <a:ext cx="814195" cy="716280"/>
              <a:chOff x="5074596" y="885825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038959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885825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237832"/>
              <a:ext cx="814195" cy="716280"/>
              <a:chOff x="5074596" y="1137415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290549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137415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6162984" cy="794385"/>
              <a:chOff x="7752184" y="2145954"/>
              <a:chExt cx="6162984" cy="794385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团队</a:t>
                </a: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协作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929"/>
                <a:ext cx="6162984" cy="48641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通过这次的工程，我们深深的意识到了个人的不足和团队的强大。</a:t>
                </a: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开发设计运用到的知识面很广，从数据库的具体应用到前端开发的各种知识</a:t>
                </a: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像Mongodb数据库、JavaScript、bootstrap个人是很难短时间掌握并运用这些技术或框架的，所以团队协作是必须必要的。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623771" y="2646353"/>
              <a:ext cx="6716970" cy="1203325"/>
              <a:chOff x="7623771" y="1851949"/>
              <a:chExt cx="6716970" cy="1203325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623771" y="1851949"/>
                <a:ext cx="6716970" cy="1203325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191836"/>
              <a:ext cx="6630822" cy="506574"/>
              <a:chOff x="7752184" y="1603028"/>
              <a:chExt cx="6630822" cy="506574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1603028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个体与</a:t>
                </a: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团队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846910" y="1832742"/>
                <a:ext cx="6536096" cy="27686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dk1">
                        <a:lumMod val="100000"/>
                      </a:schemeClr>
                    </a:solidFill>
                  </a:rPr>
                  <a:t>除了认识到了团队协作的重要性以外，我们还深刻的体会到了“关键路径”、“关键活动”这些AOE网的相关概念。实际工程中，很难判断项目开发的关键路径是哪一条，也不能准确的判断关键活动有哪些。所以团队成员准时保质保量的完成自己的任务就十分到重要，不然很容易造成项目的延期。</a:t>
                </a: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237831"/>
              <a:ext cx="6479089" cy="507343"/>
              <a:chOff x="7752184" y="1854619"/>
              <a:chExt cx="6479089" cy="507343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1854619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学习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846908" y="2085028"/>
                <a:ext cx="6384365" cy="27693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我们也学习到了前端相关的开发技术与技巧，深化了对软件工程的理解，初步了解了基于</a:t>
                </a:r>
                <a:r>
                  <a:rPr lang="en-US" altLang="zh-CN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NODE.JS</a:t>
                </a:r>
                <a:r>
                  <a:rPr lang="zh-CN" altLang="en-US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的开发、</a:t>
                </a:r>
                <a:r>
                  <a:rPr lang="en-US" altLang="zh-CN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MONGODB</a:t>
                </a:r>
                <a:r>
                  <a:rPr lang="zh-CN" altLang="en-US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数据库的使用</a:t>
                </a:r>
                <a:r>
                  <a:rPr lang="zh-CN" altLang="en-US" sz="1400">
                    <a:solidFill>
                      <a:schemeClr val="dk1">
                        <a:lumMod val="100000"/>
                      </a:schemeClr>
                    </a:solidFill>
                    <a:sym typeface="+mn-ea"/>
                  </a:rPr>
                  <a:t>等等。</a:t>
                </a:r>
                <a:endParaRPr lang="zh-CN" altLang="en-US" sz="1400">
                  <a:solidFill>
                    <a:schemeClr val="dk1">
                      <a:lumMod val="100000"/>
                    </a:schemeClr>
                  </a:solidFill>
                  <a:sym typeface="+mn-ea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438260" cy="892728"/>
            <a:chOff x="476262" y="353863"/>
            <a:chExt cx="3438260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3418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体验与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收获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newsflash/>
      </p:transition>
    </mc:Choice>
    <mc:Fallback>
      <p:transition spd="slow">
        <p:newsflash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577bd8a5-df51-4a70-9392-78c0c2d55666"/>
</p:tagLst>
</file>

<file path=ppt/tags/tag4.xml><?xml version="1.0" encoding="utf-8"?>
<p:tagLst xmlns:p="http://schemas.openxmlformats.org/presentationml/2006/main">
  <p:tag name="KSO_WM_UNIT_PLACING_PICTURE_USER_VIEWPORT" val="{&quot;height&quot;:7006.154330708661,&quot;width&quot;:15602.307086614173}"/>
</p:tagLst>
</file>

<file path=ppt/tags/tag5.xml><?xml version="1.0" encoding="utf-8"?>
<p:tagLst xmlns:p="http://schemas.openxmlformats.org/presentationml/2006/main">
  <p:tag name="KSO_WM_UNIT_PLACING_PICTURE_USER_VIEWPORT" val="{&quot;height&quot;:6047,&quot;width&quot;:8306}"/>
</p:tagLst>
</file>

<file path=ppt/tags/tag6.xml><?xml version="1.0" encoding="utf-8"?>
<p:tagLst xmlns:p="http://schemas.openxmlformats.org/presentationml/2006/main">
  <p:tag name="ISLIDE.DIAGRAM" val="c99bdd1c-22df-480d-a7d2-b9c544af39bf"/>
</p:tagLst>
</file>

<file path=ppt/tags/tag7.xml><?xml version="1.0" encoding="utf-8"?>
<p:tagLst xmlns:p="http://schemas.openxmlformats.org/presentationml/2006/main">
  <p:tag name="ISLIDE.DIAGRAM" val="99709880-7816-4d42-9109-289889db07fd"/>
</p:tagLst>
</file>

<file path=ppt/tags/tag8.xml><?xml version="1.0" encoding="utf-8"?>
<p:tagLst xmlns:p="http://schemas.openxmlformats.org/presentationml/2006/main">
  <p:tag name="ISLIDE.DIAGRAM" val="c2a00a56-1909-4be2-9496-2cab7d0080d2"/>
</p:tagLst>
</file>

<file path=ppt/tags/tag9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WPS 演示</Application>
  <PresentationFormat>宽屏</PresentationFormat>
  <Paragraphs>119</Paragraphs>
  <Slides>12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Aharoni</vt:lpstr>
      <vt:lpstr>Yu Gothic UI Semibold</vt:lpstr>
      <vt:lpstr>Agency FB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Vincent</cp:lastModifiedBy>
  <cp:revision>18</cp:revision>
  <dcterms:created xsi:type="dcterms:W3CDTF">2017-11-27T08:48:00Z</dcterms:created>
  <dcterms:modified xsi:type="dcterms:W3CDTF">2021-06-18T05:53:01Z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v1.0_mb_wUQ6/FeKqkY94zQxbATWxw==</vt:lpwstr>
  </property>
  <property fmtid="{D5CDD505-2E9C-101B-9397-08002B2CF9AE}" pid="4" name="ICV">
    <vt:lpwstr>3290E8A013FC4F41AA55B527A74777E2</vt:lpwstr>
  </property>
</Properties>
</file>